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3" r:id="rId3"/>
    <p:sldId id="264" r:id="rId4"/>
    <p:sldId id="278" r:id="rId5"/>
    <p:sldId id="265" r:id="rId6"/>
    <p:sldId id="271" r:id="rId7"/>
    <p:sldId id="270" r:id="rId8"/>
    <p:sldId id="276" r:id="rId9"/>
    <p:sldId id="261" r:id="rId10"/>
    <p:sldId id="287" r:id="rId11"/>
    <p:sldId id="262" r:id="rId12"/>
    <p:sldId id="284" r:id="rId13"/>
    <p:sldId id="283" r:id="rId14"/>
    <p:sldId id="267" r:id="rId15"/>
    <p:sldId id="258" r:id="rId16"/>
    <p:sldId id="266" r:id="rId17"/>
    <p:sldId id="280" r:id="rId18"/>
    <p:sldId id="259" r:id="rId19"/>
    <p:sldId id="281" r:id="rId20"/>
    <p:sldId id="285" r:id="rId21"/>
    <p:sldId id="260" r:id="rId22"/>
    <p:sldId id="279" r:id="rId23"/>
    <p:sldId id="257" r:id="rId24"/>
    <p:sldId id="269" r:id="rId25"/>
    <p:sldId id="272" r:id="rId26"/>
    <p:sldId id="273" r:id="rId27"/>
    <p:sldId id="286" r:id="rId28"/>
    <p:sldId id="275" r:id="rId29"/>
    <p:sldId id="282"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87722" autoAdjust="0"/>
  </p:normalViewPr>
  <p:slideViewPr>
    <p:cSldViewPr snapToGrid="0">
      <p:cViewPr varScale="1">
        <p:scale>
          <a:sx n="76" d="100"/>
          <a:sy n="76"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3320E-A527-449E-9887-F9C433D098E4}" type="datetimeFigureOut">
              <a:rPr lang="en-US" smtClean="0"/>
              <a:t>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E1119-BBAB-4EA9-A78D-4B132D69C476}" type="slidenum">
              <a:rPr lang="en-US" smtClean="0"/>
              <a:t>‹#›</a:t>
            </a:fld>
            <a:endParaRPr lang="en-US"/>
          </a:p>
        </p:txBody>
      </p:sp>
    </p:spTree>
    <p:extLst>
      <p:ext uri="{BB962C8B-B14F-4D97-AF65-F5344CB8AC3E}">
        <p14:creationId xmlns:p14="http://schemas.microsoft.com/office/powerpoint/2010/main" val="1566596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i.org/10.3382/ps.030000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radius and</a:t>
            </a:r>
            <a:r>
              <a:rPr lang="en-US" baseline="0" dirty="0"/>
              <a:t> ligaments causes wrist to flex and extend at the same time as the elbow automatically (that is, without additional energy spent on muscle motion)</a:t>
            </a:r>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3</a:t>
            </a:fld>
            <a:endParaRPr lang="en-US"/>
          </a:p>
        </p:txBody>
      </p:sp>
    </p:spTree>
    <p:extLst>
      <p:ext uri="{BB962C8B-B14F-4D97-AF65-F5344CB8AC3E}">
        <p14:creationId xmlns:p14="http://schemas.microsoft.com/office/powerpoint/2010/main" val="414968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Diagrammatic and highly simplified representation of airflow through the </a:t>
            </a:r>
            <a:r>
              <a:rPr lang="en-US" sz="1200" b="0" i="0" kern="1200" dirty="0" err="1">
                <a:solidFill>
                  <a:schemeClr val="tx1"/>
                </a:solidFill>
                <a:effectLst/>
                <a:latin typeface="+mn-lt"/>
                <a:ea typeface="+mn-ea"/>
                <a:cs typeface="+mn-cs"/>
              </a:rPr>
              <a:t>dorsobronchi</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ventrobronchi</a:t>
            </a:r>
            <a:r>
              <a:rPr lang="en-US" sz="1200" b="0" i="0" kern="1200" dirty="0">
                <a:solidFill>
                  <a:schemeClr val="tx1"/>
                </a:solidFill>
                <a:effectLst/>
                <a:latin typeface="+mn-lt"/>
                <a:ea typeface="+mn-ea"/>
                <a:cs typeface="+mn-cs"/>
              </a:rPr>
              <a:t> during inspiration (A) and expiration (B) in the crocodilian lung, and inspiration (A) and expiration (D) in the avian lung. The avian model is a modification of the </a:t>
            </a:r>
            <a:r>
              <a:rPr lang="en-US" sz="1200" b="0" i="0" kern="1200" dirty="0" err="1">
                <a:solidFill>
                  <a:schemeClr val="tx1"/>
                </a:solidFill>
                <a:effectLst/>
                <a:latin typeface="+mn-lt"/>
                <a:ea typeface="+mn-ea"/>
                <a:cs typeface="+mn-cs"/>
              </a:rPr>
              <a:t>Hazelhoff</a:t>
            </a:r>
            <a:r>
              <a:rPr lang="en-US" sz="1200" b="0" i="0" kern="1200" dirty="0">
                <a:solidFill>
                  <a:schemeClr val="tx1"/>
                </a:solidFill>
                <a:effectLst/>
                <a:latin typeface="+mn-lt"/>
                <a:ea typeface="+mn-ea"/>
                <a:cs typeface="+mn-cs"/>
              </a:rPr>
              <a:t> loop (</a:t>
            </a:r>
            <a:r>
              <a:rPr lang="en-US" sz="1200" b="0" i="0" u="none" strike="noStrike" kern="1200" dirty="0" err="1">
                <a:solidFill>
                  <a:schemeClr val="tx1"/>
                </a:solidFill>
                <a:effectLst/>
                <a:latin typeface="+mn-lt"/>
                <a:ea typeface="+mn-ea"/>
                <a:cs typeface="+mn-cs"/>
                <a:hlinkClick r:id="rId3"/>
              </a:rPr>
              <a:t>Hazelhoff</a:t>
            </a:r>
            <a:r>
              <a:rPr lang="en-US" sz="1200" b="0" i="0" u="none" strike="noStrike" kern="1200" dirty="0">
                <a:solidFill>
                  <a:schemeClr val="tx1"/>
                </a:solidFill>
                <a:effectLst/>
                <a:latin typeface="+mn-lt"/>
                <a:ea typeface="+mn-ea"/>
                <a:cs typeface="+mn-cs"/>
                <a:hlinkClick r:id="rId3"/>
              </a:rPr>
              <a:t>, 1951</a:t>
            </a:r>
            <a:r>
              <a:rPr lang="en-US" sz="1200" b="0" i="0" kern="1200" dirty="0">
                <a:solidFill>
                  <a:schemeClr val="tx1"/>
                </a:solidFill>
                <a:effectLst/>
                <a:latin typeface="+mn-lt"/>
                <a:ea typeface="+mn-ea"/>
                <a:cs typeface="+mn-cs"/>
              </a:rPr>
              <a:t>). Arrows denote direction of airflow, white arrows show air flowing through the parabronchi, blue arrows show air entering the trachea, the red circled “X” demonstrates the location of the aerodynamic inspiratory valve (i.e., air does not flow through this location during inspiration). Colors represent hypothesized homologous regions of the lung in both groups. Abbreviations: d, </a:t>
            </a:r>
            <a:r>
              <a:rPr lang="en-US" sz="1200" b="0" i="0" kern="1200" dirty="0" err="1">
                <a:solidFill>
                  <a:schemeClr val="tx1"/>
                </a:solidFill>
                <a:effectLst/>
                <a:latin typeface="+mn-lt"/>
                <a:ea typeface="+mn-ea"/>
                <a:cs typeface="+mn-cs"/>
              </a:rPr>
              <a:t>dorsobronchi</a:t>
            </a:r>
            <a:r>
              <a:rPr lang="en-US" sz="1200" b="0" i="0" kern="1200" dirty="0">
                <a:solidFill>
                  <a:schemeClr val="tx1"/>
                </a:solidFill>
                <a:effectLst/>
                <a:latin typeface="+mn-lt"/>
                <a:ea typeface="+mn-ea"/>
                <a:cs typeface="+mn-cs"/>
              </a:rPr>
              <a:t>; P, parabronchi; </a:t>
            </a:r>
            <a:r>
              <a:rPr lang="en-US" sz="1200" b="0" i="0" kern="1200" dirty="0" err="1">
                <a:solidFill>
                  <a:schemeClr val="tx1"/>
                </a:solidFill>
                <a:effectLst/>
                <a:latin typeface="+mn-lt"/>
                <a:ea typeface="+mn-ea"/>
                <a:cs typeface="+mn-cs"/>
              </a:rPr>
              <a:t>Pb</a:t>
            </a:r>
            <a:r>
              <a:rPr lang="en-US" sz="1200" b="0" i="0" kern="1200" dirty="0">
                <a:solidFill>
                  <a:schemeClr val="tx1"/>
                </a:solidFill>
                <a:effectLst/>
                <a:latin typeface="+mn-lt"/>
                <a:ea typeface="+mn-ea"/>
                <a:cs typeface="+mn-cs"/>
              </a:rPr>
              <a:t>, primary bronchus; v, </a:t>
            </a:r>
            <a:r>
              <a:rPr lang="en-US" sz="1200" b="0" i="0" kern="1200" dirty="0" err="1">
                <a:solidFill>
                  <a:schemeClr val="tx1"/>
                </a:solidFill>
                <a:effectLst/>
                <a:latin typeface="+mn-lt"/>
                <a:ea typeface="+mn-ea"/>
                <a:cs typeface="+mn-cs"/>
              </a:rPr>
              <a:t>ventrobronchi</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16</a:t>
            </a:fld>
            <a:endParaRPr lang="en-US"/>
          </a:p>
        </p:txBody>
      </p:sp>
    </p:spTree>
    <p:extLst>
      <p:ext uri="{BB962C8B-B14F-4D97-AF65-F5344CB8AC3E}">
        <p14:creationId xmlns:p14="http://schemas.microsoft.com/office/powerpoint/2010/main" val="3940428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Saw pouches for young in seahorses,</a:t>
            </a:r>
            <a:r>
              <a:rPr lang="en-US" baseline="0" dirty="0"/>
              <a:t> </a:t>
            </a:r>
            <a:r>
              <a:rPr lang="en-US" baseline="0" dirty="0" err="1"/>
              <a:t>pipid</a:t>
            </a:r>
            <a:r>
              <a:rPr lang="en-US" baseline="0" dirty="0"/>
              <a:t> frogs, marsupial frogs, marsupials, monotremes, and now </a:t>
            </a:r>
            <a:r>
              <a:rPr lang="en-US" baseline="0" dirty="0" err="1"/>
              <a:t>sungrebes</a:t>
            </a:r>
            <a:r>
              <a:rPr lang="en-US" baseline="0" dirty="0"/>
              <a:t>.</a:t>
            </a:r>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23</a:t>
            </a:fld>
            <a:endParaRPr lang="en-US"/>
          </a:p>
        </p:txBody>
      </p:sp>
    </p:spTree>
    <p:extLst>
      <p:ext uri="{BB962C8B-B14F-4D97-AF65-F5344CB8AC3E}">
        <p14:creationId xmlns:p14="http://schemas.microsoft.com/office/powerpoint/2010/main" val="2711485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25</a:t>
            </a:fld>
            <a:endParaRPr lang="en-US"/>
          </a:p>
        </p:txBody>
      </p:sp>
    </p:spTree>
    <p:extLst>
      <p:ext uri="{BB962C8B-B14F-4D97-AF65-F5344CB8AC3E}">
        <p14:creationId xmlns:p14="http://schemas.microsoft.com/office/powerpoint/2010/main" val="168276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26</a:t>
            </a:fld>
            <a:endParaRPr lang="en-US"/>
          </a:p>
        </p:txBody>
      </p:sp>
    </p:spTree>
    <p:extLst>
      <p:ext uri="{BB962C8B-B14F-4D97-AF65-F5344CB8AC3E}">
        <p14:creationId xmlns:p14="http://schemas.microsoft.com/office/powerpoint/2010/main" val="990869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27</a:t>
            </a:fld>
            <a:endParaRPr lang="en-US"/>
          </a:p>
        </p:txBody>
      </p:sp>
    </p:spTree>
    <p:extLst>
      <p:ext uri="{BB962C8B-B14F-4D97-AF65-F5344CB8AC3E}">
        <p14:creationId xmlns:p14="http://schemas.microsoft.com/office/powerpoint/2010/main" val="3515743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from the pallial VZ of developing birds and reptiles (and from the pallial SVZ of birds) are added to the pallium in an outside-in pattern as the pallium expands away from the lateral ventricle, with oldest neurons situated farthest away from the ventricle. In mammals, neurons are added instead in an inside-out pattern, with the oldest neurons situated closest to the ventricle. These findings lead to the view that the similar connectivity and gene expression patterns found in adult avian and mammalian pallium may be the result of convergent evolution instead of features inherited from a common stem amniote ancestor</a:t>
            </a:r>
          </a:p>
        </p:txBody>
      </p:sp>
      <p:sp>
        <p:nvSpPr>
          <p:cNvPr id="4" name="Slide Number Placeholder 3"/>
          <p:cNvSpPr>
            <a:spLocks noGrp="1"/>
          </p:cNvSpPr>
          <p:nvPr>
            <p:ph type="sldNum" sz="quarter" idx="10"/>
          </p:nvPr>
        </p:nvSpPr>
        <p:spPr/>
        <p:txBody>
          <a:bodyPr/>
          <a:lstStyle/>
          <a:p>
            <a:fld id="{876E1119-BBAB-4EA9-A78D-4B132D69C476}" type="slidenum">
              <a:rPr lang="en-US" smtClean="0"/>
              <a:t>29</a:t>
            </a:fld>
            <a:endParaRPr lang="en-US"/>
          </a:p>
        </p:txBody>
      </p:sp>
    </p:spTree>
    <p:extLst>
      <p:ext uri="{BB962C8B-B14F-4D97-AF65-F5344CB8AC3E}">
        <p14:creationId xmlns:p14="http://schemas.microsoft.com/office/powerpoint/2010/main" val="3740815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radius and</a:t>
            </a:r>
            <a:r>
              <a:rPr lang="en-US" baseline="0" dirty="0"/>
              <a:t> ligaments causes wrist to flex and extend at the same time as the elbow automatically (that is, without additional energy spent on muscle motion)</a:t>
            </a:r>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4</a:t>
            </a:fld>
            <a:endParaRPr lang="en-US"/>
          </a:p>
        </p:txBody>
      </p:sp>
    </p:spTree>
    <p:extLst>
      <p:ext uri="{BB962C8B-B14F-4D97-AF65-F5344CB8AC3E}">
        <p14:creationId xmlns:p14="http://schemas.microsoft.com/office/powerpoint/2010/main" val="192432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Structure of tendons in foot causes toes to flex and wrap upon contact. Thus birds can sleep while perched.</a:t>
            </a:r>
          </a:p>
        </p:txBody>
      </p:sp>
      <p:sp>
        <p:nvSpPr>
          <p:cNvPr id="4" name="Slide Number Placeholder 3"/>
          <p:cNvSpPr>
            <a:spLocks noGrp="1"/>
          </p:cNvSpPr>
          <p:nvPr>
            <p:ph type="sldNum" sz="quarter" idx="10"/>
          </p:nvPr>
        </p:nvSpPr>
        <p:spPr/>
        <p:txBody>
          <a:bodyPr/>
          <a:lstStyle/>
          <a:p>
            <a:fld id="{876E1119-BBAB-4EA9-A78D-4B132D69C476}" type="slidenum">
              <a:rPr lang="en-US" smtClean="0"/>
              <a:t>6</a:t>
            </a:fld>
            <a:endParaRPr lang="en-US"/>
          </a:p>
        </p:txBody>
      </p:sp>
    </p:spTree>
    <p:extLst>
      <p:ext uri="{BB962C8B-B14F-4D97-AF65-F5344CB8AC3E}">
        <p14:creationId xmlns:p14="http://schemas.microsoft.com/office/powerpoint/2010/main" val="144524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 caused by differential movement of embryo IN THE EGG, not by normal genetic means!</a:t>
            </a:r>
          </a:p>
        </p:txBody>
      </p:sp>
      <p:sp>
        <p:nvSpPr>
          <p:cNvPr id="4" name="Slide Number Placeholder 3"/>
          <p:cNvSpPr>
            <a:spLocks noGrp="1"/>
          </p:cNvSpPr>
          <p:nvPr>
            <p:ph type="sldNum" sz="quarter" idx="10"/>
          </p:nvPr>
        </p:nvSpPr>
        <p:spPr/>
        <p:txBody>
          <a:bodyPr/>
          <a:lstStyle/>
          <a:p>
            <a:fld id="{876E1119-BBAB-4EA9-A78D-4B132D69C476}" type="slidenum">
              <a:rPr lang="en-US" smtClean="0"/>
              <a:t>7</a:t>
            </a:fld>
            <a:endParaRPr lang="en-US"/>
          </a:p>
        </p:txBody>
      </p:sp>
    </p:spTree>
    <p:extLst>
      <p:ext uri="{BB962C8B-B14F-4D97-AF65-F5344CB8AC3E}">
        <p14:creationId xmlns:p14="http://schemas.microsoft.com/office/powerpoint/2010/main" val="231060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Orientation caused by differential movement of embryo IN THE EGG, not by normal genetic means!</a:t>
            </a:r>
          </a:p>
        </p:txBody>
      </p:sp>
      <p:sp>
        <p:nvSpPr>
          <p:cNvPr id="4" name="Slide Number Placeholder 3"/>
          <p:cNvSpPr>
            <a:spLocks noGrp="1"/>
          </p:cNvSpPr>
          <p:nvPr>
            <p:ph type="sldNum" sz="quarter" idx="10"/>
          </p:nvPr>
        </p:nvSpPr>
        <p:spPr/>
        <p:txBody>
          <a:bodyPr/>
          <a:lstStyle/>
          <a:p>
            <a:fld id="{876E1119-BBAB-4EA9-A78D-4B132D69C476}" type="slidenum">
              <a:rPr lang="en-US" smtClean="0"/>
              <a:t>8</a:t>
            </a:fld>
            <a:endParaRPr lang="en-US"/>
          </a:p>
        </p:txBody>
      </p:sp>
    </p:spTree>
    <p:extLst>
      <p:ext uri="{BB962C8B-B14F-4D97-AF65-F5344CB8AC3E}">
        <p14:creationId xmlns:p14="http://schemas.microsoft.com/office/powerpoint/2010/main" val="3270960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3:10</a:t>
            </a:r>
          </a:p>
          <a:p>
            <a:r>
              <a:rPr lang="en-US" dirty="0"/>
              <a:t>https://www.pbs.org/video/nature-secret-hummingbirds-tongue/</a:t>
            </a:r>
          </a:p>
        </p:txBody>
      </p:sp>
      <p:sp>
        <p:nvSpPr>
          <p:cNvPr id="4" name="Slide Number Placeholder 3"/>
          <p:cNvSpPr>
            <a:spLocks noGrp="1"/>
          </p:cNvSpPr>
          <p:nvPr>
            <p:ph type="sldNum" sz="quarter" idx="10"/>
          </p:nvPr>
        </p:nvSpPr>
        <p:spPr/>
        <p:txBody>
          <a:bodyPr/>
          <a:lstStyle/>
          <a:p>
            <a:fld id="{876E1119-BBAB-4EA9-A78D-4B132D69C476}" type="slidenum">
              <a:rPr lang="en-US" smtClean="0"/>
              <a:t>9</a:t>
            </a:fld>
            <a:endParaRPr lang="en-US"/>
          </a:p>
        </p:txBody>
      </p:sp>
    </p:spTree>
    <p:extLst>
      <p:ext uri="{BB962C8B-B14F-4D97-AF65-F5344CB8AC3E}">
        <p14:creationId xmlns:p14="http://schemas.microsoft.com/office/powerpoint/2010/main" val="3407777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3:10</a:t>
            </a:r>
          </a:p>
          <a:p>
            <a:r>
              <a:rPr lang="en-US" dirty="0"/>
              <a:t>https://www.pbs.org/video/nature-secret-hummingbirds-tongue/</a:t>
            </a:r>
          </a:p>
        </p:txBody>
      </p:sp>
      <p:sp>
        <p:nvSpPr>
          <p:cNvPr id="4" name="Slide Number Placeholder 3"/>
          <p:cNvSpPr>
            <a:spLocks noGrp="1"/>
          </p:cNvSpPr>
          <p:nvPr>
            <p:ph type="sldNum" sz="quarter" idx="10"/>
          </p:nvPr>
        </p:nvSpPr>
        <p:spPr/>
        <p:txBody>
          <a:bodyPr/>
          <a:lstStyle/>
          <a:p>
            <a:fld id="{876E1119-BBAB-4EA9-A78D-4B132D69C476}" type="slidenum">
              <a:rPr lang="en-US" smtClean="0"/>
              <a:t>10</a:t>
            </a:fld>
            <a:endParaRPr lang="en-US"/>
          </a:p>
        </p:txBody>
      </p:sp>
    </p:spTree>
    <p:extLst>
      <p:ext uri="{BB962C8B-B14F-4D97-AF65-F5344CB8AC3E}">
        <p14:creationId xmlns:p14="http://schemas.microsoft.com/office/powerpoint/2010/main" val="153908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https://ww3:10</a:t>
            </a:r>
          </a:p>
          <a:p>
            <a:r>
              <a:rPr lang="en-US" dirty="0"/>
              <a:t>https://www.pbs.org/video/nature-secret-hummingbirds-tongue/</a:t>
            </a:r>
          </a:p>
        </p:txBody>
      </p:sp>
      <p:sp>
        <p:nvSpPr>
          <p:cNvPr id="4" name="Slide Number Placeholder 3"/>
          <p:cNvSpPr>
            <a:spLocks noGrp="1"/>
          </p:cNvSpPr>
          <p:nvPr>
            <p:ph type="sldNum" sz="quarter" idx="10"/>
          </p:nvPr>
        </p:nvSpPr>
        <p:spPr/>
        <p:txBody>
          <a:bodyPr/>
          <a:lstStyle/>
          <a:p>
            <a:fld id="{876E1119-BBAB-4EA9-A78D-4B132D69C476}" type="slidenum">
              <a:rPr lang="en-US" smtClean="0"/>
              <a:t>11</a:t>
            </a:fld>
            <a:endParaRPr lang="en-US"/>
          </a:p>
        </p:txBody>
      </p:sp>
    </p:spTree>
    <p:extLst>
      <p:ext uri="{BB962C8B-B14F-4D97-AF65-F5344CB8AC3E}">
        <p14:creationId xmlns:p14="http://schemas.microsoft.com/office/powerpoint/2010/main" val="2006868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6E1119-BBAB-4EA9-A78D-4B132D69C476}" type="slidenum">
              <a:rPr lang="en-US" smtClean="0"/>
              <a:t>14</a:t>
            </a:fld>
            <a:endParaRPr lang="en-US"/>
          </a:p>
        </p:txBody>
      </p:sp>
    </p:spTree>
    <p:extLst>
      <p:ext uri="{BB962C8B-B14F-4D97-AF65-F5344CB8AC3E}">
        <p14:creationId xmlns:p14="http://schemas.microsoft.com/office/powerpoint/2010/main" val="709261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01EFE86-A61F-4DB0-B072-B019475ADA9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966800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1EFE86-A61F-4DB0-B072-B019475ADA9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4202052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1EFE86-A61F-4DB0-B072-B019475ADA9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268465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1EFE86-A61F-4DB0-B072-B019475ADA9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1891211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01EFE86-A61F-4DB0-B072-B019475ADA9F}" type="datetimeFigureOut">
              <a:rPr lang="en-US" smtClean="0"/>
              <a:t>12/3/2020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314115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1EFE86-A61F-4DB0-B072-B019475ADA9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212784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1EFE86-A61F-4DB0-B072-B019475ADA9F}" type="datetimeFigureOut">
              <a:rPr lang="en-US" smtClean="0"/>
              <a:t>12/3/2020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878009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EFE86-A61F-4DB0-B072-B019475ADA9F}" type="datetimeFigureOut">
              <a:rPr lang="en-US" smtClean="0"/>
              <a:t>12/3/2020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308239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1EFE86-A61F-4DB0-B072-B019475ADA9F}" type="datetimeFigureOut">
              <a:rPr lang="en-US" smtClean="0"/>
              <a:t>12/3/2020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4289819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1EFE86-A61F-4DB0-B072-B019475ADA9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2049363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01EFE86-A61F-4DB0-B072-B019475ADA9F}" type="datetimeFigureOut">
              <a:rPr lang="en-US" smtClean="0"/>
              <a:t>12/3/2020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6D127-5ED6-4FAA-9F79-2A29866EE0A2}" type="slidenum">
              <a:rPr lang="en-US" smtClean="0"/>
              <a:t>‹#›</a:t>
            </a:fld>
            <a:endParaRPr lang="en-US"/>
          </a:p>
        </p:txBody>
      </p:sp>
    </p:spTree>
    <p:extLst>
      <p:ext uri="{BB962C8B-B14F-4D97-AF65-F5344CB8AC3E}">
        <p14:creationId xmlns:p14="http://schemas.microsoft.com/office/powerpoint/2010/main" val="422892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1EFE86-A61F-4DB0-B072-B019475ADA9F}" type="datetimeFigureOut">
              <a:rPr lang="en-US" smtClean="0"/>
              <a:t>12/3/2020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6D127-5ED6-4FAA-9F79-2A29866EE0A2}" type="slidenum">
              <a:rPr lang="en-US" smtClean="0"/>
              <a:t>‹#›</a:t>
            </a:fld>
            <a:endParaRPr lang="en-US"/>
          </a:p>
        </p:txBody>
      </p:sp>
    </p:spTree>
    <p:extLst>
      <p:ext uri="{BB962C8B-B14F-4D97-AF65-F5344CB8AC3E}">
        <p14:creationId xmlns:p14="http://schemas.microsoft.com/office/powerpoint/2010/main" val="3435875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00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tongue (</a:t>
            </a:r>
            <a:r>
              <a:rPr lang="en-US" dirty="0" err="1"/>
              <a:t>Piciformes</a:t>
            </a:r>
            <a:r>
              <a:rPr lang="en-US" dirty="0"/>
              <a:t>)</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8475" y="1946500"/>
            <a:ext cx="10505307" cy="4574615"/>
          </a:xfrm>
        </p:spPr>
      </p:pic>
    </p:spTree>
    <p:extLst>
      <p:ext uri="{BB962C8B-B14F-4D97-AF65-F5344CB8AC3E}">
        <p14:creationId xmlns:p14="http://schemas.microsoft.com/office/powerpoint/2010/main" val="3584749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tongue (</a:t>
            </a:r>
            <a:r>
              <a:rPr lang="en-US" dirty="0" err="1"/>
              <a:t>Trochilidae</a:t>
            </a:r>
            <a:r>
              <a:rPr lang="en-US" dirty="0"/>
              <a:t>)</a:t>
            </a:r>
          </a:p>
        </p:txBody>
      </p:sp>
      <p:sp>
        <p:nvSpPr>
          <p:cNvPr id="3" name="Content Placeholder 2"/>
          <p:cNvSpPr>
            <a:spLocks noGrp="1"/>
          </p:cNvSpPr>
          <p:nvPr>
            <p:ph idx="1"/>
          </p:nvPr>
        </p:nvSpPr>
        <p:spPr/>
        <p:txBody>
          <a:bodyPr/>
          <a:lstStyle/>
          <a:p>
            <a:endParaRPr lang="en-US"/>
          </a:p>
        </p:txBody>
      </p:sp>
      <p:pic>
        <p:nvPicPr>
          <p:cNvPr id="3076" name="Picture 4" descr="Image result for hummingbird tong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10" y="1919868"/>
            <a:ext cx="6623225" cy="37029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ummingbird tong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190" y="1135475"/>
            <a:ext cx="5141000" cy="572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7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Male reproductive system</a:t>
            </a:r>
          </a:p>
        </p:txBody>
      </p:sp>
      <p:sp>
        <p:nvSpPr>
          <p:cNvPr id="3" name="Content Placeholder 2"/>
          <p:cNvSpPr>
            <a:spLocks noGrp="1"/>
          </p:cNvSpPr>
          <p:nvPr>
            <p:ph idx="1"/>
          </p:nvPr>
        </p:nvSpPr>
        <p:spPr/>
        <p:txBody>
          <a:bodyPr/>
          <a:lstStyle/>
          <a:p>
            <a:endParaRPr lang="en-US"/>
          </a:p>
        </p:txBody>
      </p:sp>
      <p:pic>
        <p:nvPicPr>
          <p:cNvPr id="6146" name="Picture 2" descr="Image result for avian male reproductiv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390" y="1534277"/>
            <a:ext cx="3810000" cy="51911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nimated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50226" y="2117390"/>
            <a:ext cx="5613171" cy="4490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803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Female reproductive system</a:t>
            </a:r>
          </a:p>
        </p:txBody>
      </p:sp>
      <p:sp>
        <p:nvSpPr>
          <p:cNvPr id="3" name="Content Placeholder 2"/>
          <p:cNvSpPr>
            <a:spLocks noGrp="1"/>
          </p:cNvSpPr>
          <p:nvPr>
            <p:ph idx="1"/>
          </p:nvPr>
        </p:nvSpPr>
        <p:spPr/>
        <p:txBody>
          <a:bodyPr/>
          <a:lstStyle/>
          <a:p>
            <a:endParaRPr lang="en-US"/>
          </a:p>
        </p:txBody>
      </p:sp>
      <p:pic>
        <p:nvPicPr>
          <p:cNvPr id="6148" name="Picture 4" descr="Image result for avian male reproductive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8757" y="3259566"/>
            <a:ext cx="3204411" cy="341498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avian female reproductive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786" y="1690688"/>
            <a:ext cx="5245517" cy="498386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avian female reproductive syste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4889" y="365124"/>
            <a:ext cx="4847111"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5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Animated gif showing airflow in the respiratory systems of a bird, mammal, and ins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375" y="365125"/>
            <a:ext cx="9496425" cy="957622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4788" y="6569242"/>
            <a:ext cx="10230853"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34376" y="365125"/>
            <a:ext cx="2333876" cy="65891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38199" y="1225460"/>
            <a:ext cx="3717757" cy="1200329"/>
          </a:xfrm>
          <a:prstGeom prst="rect">
            <a:avLst/>
          </a:prstGeom>
          <a:noFill/>
        </p:spPr>
        <p:txBody>
          <a:bodyPr wrap="square" rtlCol="0">
            <a:spAutoFit/>
          </a:bodyPr>
          <a:lstStyle/>
          <a:p>
            <a:pPr algn="ctr"/>
            <a:r>
              <a:rPr lang="en-US" sz="3600" dirty="0"/>
              <a:t>Alveolar lungs (</a:t>
            </a:r>
            <a:r>
              <a:rPr lang="en-US" sz="3600" dirty="0" err="1"/>
              <a:t>Synapsids</a:t>
            </a:r>
            <a:r>
              <a:rPr lang="en-US" sz="3600" dirty="0"/>
              <a:t>)</a:t>
            </a:r>
          </a:p>
        </p:txBody>
      </p:sp>
      <p:sp>
        <p:nvSpPr>
          <p:cNvPr id="9" name="TextBox 8"/>
          <p:cNvSpPr txBox="1"/>
          <p:nvPr/>
        </p:nvSpPr>
        <p:spPr>
          <a:xfrm>
            <a:off x="838199" y="4409818"/>
            <a:ext cx="3717757" cy="1200329"/>
          </a:xfrm>
          <a:prstGeom prst="rect">
            <a:avLst/>
          </a:prstGeom>
          <a:noFill/>
        </p:spPr>
        <p:txBody>
          <a:bodyPr wrap="square" rtlCol="0">
            <a:spAutoFit/>
          </a:bodyPr>
          <a:lstStyle/>
          <a:p>
            <a:pPr algn="ctr"/>
            <a:r>
              <a:rPr lang="en-US" sz="3600" dirty="0" err="1"/>
              <a:t>Faveolar</a:t>
            </a:r>
            <a:r>
              <a:rPr lang="en-US" sz="3600" dirty="0"/>
              <a:t> lungs (</a:t>
            </a:r>
            <a:r>
              <a:rPr lang="en-US" sz="3600" dirty="0" err="1"/>
              <a:t>Diapsids</a:t>
            </a:r>
            <a:r>
              <a:rPr lang="en-US" sz="3600" dirty="0"/>
              <a:t>)</a:t>
            </a:r>
          </a:p>
        </p:txBody>
      </p:sp>
    </p:spTree>
    <p:extLst>
      <p:ext uri="{BB962C8B-B14F-4D97-AF65-F5344CB8AC3E}">
        <p14:creationId xmlns:p14="http://schemas.microsoft.com/office/powerpoint/2010/main" val="2852256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respiration</a:t>
            </a:r>
          </a:p>
        </p:txBody>
      </p:sp>
      <p:sp>
        <p:nvSpPr>
          <p:cNvPr id="3" name="Content Placeholder 2"/>
          <p:cNvSpPr>
            <a:spLocks noGrp="1"/>
          </p:cNvSpPr>
          <p:nvPr>
            <p:ph idx="1"/>
          </p:nvPr>
        </p:nvSpPr>
        <p:spPr/>
        <p:txBody>
          <a:bodyPr/>
          <a:lstStyle/>
          <a:p>
            <a:endParaRPr lang="en-US" dirty="0"/>
          </a:p>
        </p:txBody>
      </p:sp>
      <p:pic>
        <p:nvPicPr>
          <p:cNvPr id="1032" name="Picture 8" descr="Image result for avian respi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69" y="3466306"/>
            <a:ext cx="5527794" cy="29907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thway of air flow through the avian respiration system during inspi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510998"/>
            <a:ext cx="5473860" cy="29703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rawing of avian uncinate processes and associated muscl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1116" y="865006"/>
            <a:ext cx="5325471" cy="571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368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s://dfzljdn9uc3pi.cloudfront.net/2013/60/1/fig-10-2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647700"/>
            <a:ext cx="1143000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6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http://jeb.biologists.org/content/jexbio/214/15/2455/F1.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084" y="0"/>
            <a:ext cx="5856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374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circulation</a:t>
            </a:r>
          </a:p>
        </p:txBody>
      </p:sp>
      <p:sp>
        <p:nvSpPr>
          <p:cNvPr id="3" name="Content Placeholder 2"/>
          <p:cNvSpPr>
            <a:spLocks noGrp="1"/>
          </p:cNvSpPr>
          <p:nvPr>
            <p:ph idx="1"/>
          </p:nvPr>
        </p:nvSpPr>
        <p:spPr/>
        <p:txBody>
          <a:bodyPr/>
          <a:lstStyle/>
          <a:p>
            <a:endParaRPr lang="en-US"/>
          </a:p>
        </p:txBody>
      </p:sp>
      <p:pic>
        <p:nvPicPr>
          <p:cNvPr id="6146" name="Picture 2" descr="Image result for bird vs mammal he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11"/>
            <a:ext cx="7262068" cy="340669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ird vs mammal he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452" y="0"/>
            <a:ext cx="4753981" cy="316932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mammal he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442" y="3461503"/>
            <a:ext cx="3591266" cy="3352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4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6152" name="Picture 8"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781" y="0"/>
            <a:ext cx="5708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531986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Feathers vs Fur</a:t>
            </a:r>
          </a:p>
        </p:txBody>
      </p:sp>
      <p:sp>
        <p:nvSpPr>
          <p:cNvPr id="3" name="Content Placeholder 2"/>
          <p:cNvSpPr>
            <a:spLocks noGrp="1"/>
          </p:cNvSpPr>
          <p:nvPr>
            <p:ph idx="1"/>
          </p:nvPr>
        </p:nvSpPr>
        <p:spPr/>
        <p:txBody>
          <a:bodyPr/>
          <a:lstStyle/>
          <a:p>
            <a:endParaRPr lang="en-US"/>
          </a:p>
        </p:txBody>
      </p:sp>
      <p:pic>
        <p:nvPicPr>
          <p:cNvPr id="4098" name="Picture 2" descr="Why Don't Penguins' Feet Freeze?: A Remarkable Evolutionary Adap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162300"/>
            <a:ext cx="5715000" cy="3695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hermal properties feat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790" y="289009"/>
            <a:ext cx="5740210" cy="280335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eather compari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10" y="1597024"/>
            <a:ext cx="5864115"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622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a:t>
            </a:r>
          </a:p>
        </p:txBody>
      </p:sp>
      <p:sp>
        <p:nvSpPr>
          <p:cNvPr id="3" name="Content Placeholder 2"/>
          <p:cNvSpPr>
            <a:spLocks noGrp="1"/>
          </p:cNvSpPr>
          <p:nvPr>
            <p:ph idx="1"/>
          </p:nvPr>
        </p:nvSpPr>
        <p:spPr/>
        <p:txBody>
          <a:bodyPr/>
          <a:lstStyle/>
          <a:p>
            <a:endParaRPr lang="en-US"/>
          </a:p>
        </p:txBody>
      </p:sp>
      <p:pic>
        <p:nvPicPr>
          <p:cNvPr id="9218" name="Picture 2" descr="Image result for arctic tern migration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3358" y="1690688"/>
            <a:ext cx="6303545" cy="504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72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Kidneys</a:t>
            </a:r>
          </a:p>
        </p:txBody>
      </p:sp>
      <p:sp>
        <p:nvSpPr>
          <p:cNvPr id="3" name="Content Placeholder 2"/>
          <p:cNvSpPr>
            <a:spLocks noGrp="1"/>
          </p:cNvSpPr>
          <p:nvPr>
            <p:ph idx="1"/>
          </p:nvPr>
        </p:nvSpPr>
        <p:spPr/>
        <p:txBody>
          <a:bodyPr/>
          <a:lstStyle/>
          <a:p>
            <a:endParaRPr lang="en-US"/>
          </a:p>
        </p:txBody>
      </p:sp>
      <p:pic>
        <p:nvPicPr>
          <p:cNvPr id="4098" name="Picture 2" descr="Image result for bird kidn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89" y="1825625"/>
            <a:ext cx="6096000" cy="49815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284" y="2045369"/>
            <a:ext cx="5964716" cy="476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9879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3076" name="Picture 4" descr="Image result for uric acid vs urea mamm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5125"/>
            <a:ext cx="12192000" cy="620365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94404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pouches</a:t>
            </a:r>
          </a:p>
        </p:txBody>
      </p:sp>
      <p:sp>
        <p:nvSpPr>
          <p:cNvPr id="3" name="Content Placeholder 2"/>
          <p:cNvSpPr>
            <a:spLocks noGrp="1"/>
          </p:cNvSpPr>
          <p:nvPr>
            <p:ph idx="1"/>
          </p:nvPr>
        </p:nvSpPr>
        <p:spPr/>
        <p:txBody>
          <a:bodyPr/>
          <a:lstStyle/>
          <a:p>
            <a:endParaRPr lang="en-US"/>
          </a:p>
        </p:txBody>
      </p:sp>
      <p:pic>
        <p:nvPicPr>
          <p:cNvPr id="2050" name="Picture 2" descr=" Pouch configuration, with feathering removed and chick in place, in the male Sungrebe, as illustrated by Ãlvarez del Toro (1971). This was drawn directly from a specimen. Image: Ãlvarez del Toro (1971).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719" y="2224595"/>
            <a:ext cx="5990229" cy="35533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Ãlvarez del Toroâs (1971) illustration of the pouch, now with the feathering in place. The feathers form a lateral wall to the pouch and keep the chick in place. Image: Ãlvarez del Toro (1971).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948" y="2154914"/>
            <a:ext cx="5960052" cy="3508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69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Image result for syrinx vs laryn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74270"/>
            <a:ext cx="9753600" cy="60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2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Image result for syrinx vs laryn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12192000" cy="655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88768" y="4920916"/>
            <a:ext cx="75799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83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6388768" y="4920916"/>
            <a:ext cx="75799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Image result for passerine syrin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7763" y="0"/>
            <a:ext cx="5519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oscine syrinx vs suboscine syrin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49905"/>
            <a:ext cx="6808784" cy="4580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6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6388768" y="4920916"/>
            <a:ext cx="75799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https://meetings.ami.org/2018/wp-content/uploads/2018/07/Mientka_sd_18I-3_1-1024x8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0"/>
            <a:ext cx="823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954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4340" name="Picture 4" descr="Image result for avian brain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536" y="0"/>
            <a:ext cx="7908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608682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4340" name="Picture 4" descr="Image result for avian brain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36" y="0"/>
            <a:ext cx="79089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 result for pallium striatum pallid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1164" y="2721728"/>
            <a:ext cx="6129671" cy="31153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3350585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osteology</a:t>
            </a:r>
          </a:p>
        </p:txBody>
      </p:sp>
      <p:pic>
        <p:nvPicPr>
          <p:cNvPr id="1026" name="Picture 2" descr="Image result for parasagittal ga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9779" y="-1"/>
            <a:ext cx="2953251" cy="6789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arasagittal ga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78" y="2029636"/>
            <a:ext cx="5570621" cy="37888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vian Osteolog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8925" y="1785405"/>
            <a:ext cx="3171727" cy="42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15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https://i.kinja-img.com/gawker-media/image/upload/l14ckmrppbubmgsumj1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5827" y="1690688"/>
            <a:ext cx="4816173" cy="49026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Avian brain</a:t>
            </a:r>
          </a:p>
        </p:txBody>
      </p:sp>
      <p:sp>
        <p:nvSpPr>
          <p:cNvPr id="3" name="Content Placeholder 2"/>
          <p:cNvSpPr>
            <a:spLocks noGrp="1"/>
          </p:cNvSpPr>
          <p:nvPr>
            <p:ph idx="1"/>
          </p:nvPr>
        </p:nvSpPr>
        <p:spPr/>
        <p:txBody>
          <a:bodyPr/>
          <a:lstStyle/>
          <a:p>
            <a:endParaRPr lang="en-US"/>
          </a:p>
        </p:txBody>
      </p:sp>
      <p:pic>
        <p:nvPicPr>
          <p:cNvPr id="8198" name="Picture 6" descr="Image result for swifts sleeping while flying map track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28" y="1748631"/>
            <a:ext cx="6753225"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868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bird wing bones auto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56" y="0"/>
            <a:ext cx="9409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p:txBody>
          <a:bodyPr/>
          <a:lstStyle/>
          <a:p>
            <a:endParaRPr lang="en-US"/>
          </a:p>
        </p:txBody>
      </p:sp>
      <p:sp>
        <p:nvSpPr>
          <p:cNvPr id="5" name="Title 4"/>
          <p:cNvSpPr>
            <a:spLocks noGrp="1"/>
          </p:cNvSpPr>
          <p:nvPr>
            <p:ph type="title"/>
          </p:nvPr>
        </p:nvSpPr>
        <p:spPr/>
        <p:txBody>
          <a:bodyPr/>
          <a:lstStyle/>
          <a:p>
            <a:endParaRPr lang="en-US"/>
          </a:p>
        </p:txBody>
      </p:sp>
    </p:spTree>
    <p:extLst>
      <p:ext uri="{BB962C8B-B14F-4D97-AF65-F5344CB8AC3E}">
        <p14:creationId xmlns:p14="http://schemas.microsoft.com/office/powerpoint/2010/main" val="384548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42" name="Picture 2" descr="Image result for bird wing bones autom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550" y="0"/>
            <a:ext cx="880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racoid - an overview | ScienceDirect Top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50" y="2568819"/>
            <a:ext cx="3238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91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osteology</a:t>
            </a:r>
          </a:p>
        </p:txBody>
      </p:sp>
      <p:sp>
        <p:nvSpPr>
          <p:cNvPr id="3" name="Content Placeholder 2"/>
          <p:cNvSpPr>
            <a:spLocks noGrp="1"/>
          </p:cNvSpPr>
          <p:nvPr>
            <p:ph idx="1"/>
          </p:nvPr>
        </p:nvSpPr>
        <p:spPr/>
        <p:txBody>
          <a:bodyPr/>
          <a:lstStyle/>
          <a:p>
            <a:endParaRPr lang="en-US" dirty="0"/>
          </a:p>
        </p:txBody>
      </p:sp>
      <p:pic>
        <p:nvPicPr>
          <p:cNvPr id="9218" name="Picture 2" descr="http://rsos.royalsocietypublishing.org/content/royopensci/2/2/140350/F2.large.jpg?width=800&amp;height=600&amp;carouse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31356"/>
            <a:ext cx="1219200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67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8194" name="Picture 2" descr="Image result for passerine perching foot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094" y="685800"/>
            <a:ext cx="6233110" cy="58473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4534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5362" name="Picture 2" descr="Image result for avian foot development toe ori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6096"/>
            <a:ext cx="9220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809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Avian tongue</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2560" y="1970564"/>
            <a:ext cx="9326880" cy="4061460"/>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900" y="1690688"/>
            <a:ext cx="9273540" cy="4861560"/>
          </a:xfrm>
          <a:prstGeom prst="rect">
            <a:avLst/>
          </a:prstGeom>
        </p:spPr>
      </p:pic>
    </p:spTree>
    <p:extLst>
      <p:ext uri="{BB962C8B-B14F-4D97-AF65-F5344CB8AC3E}">
        <p14:creationId xmlns:p14="http://schemas.microsoft.com/office/powerpoint/2010/main" val="1968670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1407</TotalTime>
  <Words>487</Words>
  <Application>Microsoft Office PowerPoint</Application>
  <PresentationFormat>Widescreen</PresentationFormat>
  <Paragraphs>45</Paragraphs>
  <Slides>30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Feathers vs Fur</vt:lpstr>
      <vt:lpstr>Avian osteology</vt:lpstr>
      <vt:lpstr>PowerPoint Presentation</vt:lpstr>
      <vt:lpstr>PowerPoint Presentation</vt:lpstr>
      <vt:lpstr>Avian osteology</vt:lpstr>
      <vt:lpstr>PowerPoint Presentation</vt:lpstr>
      <vt:lpstr>PowerPoint Presentation</vt:lpstr>
      <vt:lpstr>Avian tongue</vt:lpstr>
      <vt:lpstr>Avian tongue (Piciformes)</vt:lpstr>
      <vt:lpstr>Avian tongue (Trochilidae)</vt:lpstr>
      <vt:lpstr>Male reproductive system</vt:lpstr>
      <vt:lpstr>Female reproductive system</vt:lpstr>
      <vt:lpstr>PowerPoint Presentation</vt:lpstr>
      <vt:lpstr>Avian respiration</vt:lpstr>
      <vt:lpstr>PowerPoint Presentation</vt:lpstr>
      <vt:lpstr>PowerPoint Presentation</vt:lpstr>
      <vt:lpstr>Avian circulation</vt:lpstr>
      <vt:lpstr>PowerPoint Presentation</vt:lpstr>
      <vt:lpstr>Migration</vt:lpstr>
      <vt:lpstr>Kidneys</vt:lpstr>
      <vt:lpstr>PowerPoint Presentation</vt:lpstr>
      <vt:lpstr>Avian pouches</vt:lpstr>
      <vt:lpstr>PowerPoint Presentation</vt:lpstr>
      <vt:lpstr>PowerPoint Presentation</vt:lpstr>
      <vt:lpstr>PowerPoint Presentation</vt:lpstr>
      <vt:lpstr>PowerPoint Presentation</vt:lpstr>
      <vt:lpstr>PowerPoint Presentation</vt:lpstr>
      <vt:lpstr>PowerPoint Presentation</vt:lpstr>
      <vt:lpstr>Avian brain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37</cp:revision>
  <dcterms:created xsi:type="dcterms:W3CDTF">2018-12-03T19:34:31Z</dcterms:created>
  <dcterms:modified xsi:type="dcterms:W3CDTF">2020-12-03T21:35:22Z</dcterms:modified>
</cp:coreProperties>
</file>